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72"/>
  </p:notesMasterIdLst>
  <p:sldIdLst>
    <p:sldId id="256" r:id="rId2"/>
    <p:sldId id="33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10" r:id="rId56"/>
    <p:sldId id="311" r:id="rId57"/>
    <p:sldId id="312" r:id="rId58"/>
    <p:sldId id="313" r:id="rId59"/>
    <p:sldId id="344" r:id="rId60"/>
    <p:sldId id="345" r:id="rId61"/>
    <p:sldId id="338" r:id="rId62"/>
    <p:sldId id="341" r:id="rId63"/>
    <p:sldId id="342" r:id="rId64"/>
    <p:sldId id="343" r:id="rId65"/>
    <p:sldId id="323" r:id="rId66"/>
    <p:sldId id="314" r:id="rId67"/>
    <p:sldId id="330" r:id="rId68"/>
    <p:sldId id="315" r:id="rId69"/>
    <p:sldId id="316" r:id="rId70"/>
    <p:sldId id="317" r:id="rId71"/>
  </p:sldIdLst>
  <p:sldSz cx="9144000" cy="5715000" type="screen16x10"/>
  <p:notesSz cx="6858000" cy="9144000"/>
  <p:embeddedFontLs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Georgia" panose="02040502050405020303" pitchFamily="18" charset="0"/>
      <p:regular r:id="rId77"/>
      <p:bold r:id="rId78"/>
      <p:italic r:id="rId79"/>
      <p:boldItalic r:id="rId80"/>
    </p:embeddedFont>
    <p:embeddedFont>
      <p:font typeface="Libre Baskerville" panose="02000000000000000000" pitchFamily="2" charset="0"/>
      <p:regular r:id="rId81"/>
      <p:bold r:id="rId82"/>
      <p:italic r:id="rId83"/>
    </p:embeddedFont>
    <p:embeddedFont>
      <p:font typeface="Merriweather Sans" pitchFamily="2" charset="77"/>
      <p:regular r:id="rId84"/>
      <p:bold r:id="rId85"/>
      <p:italic r:id="rId86"/>
      <p:boldItalic r:id="rId87"/>
    </p:embeddedFont>
    <p:embeddedFont>
      <p:font typeface="Roboto" panose="02000000000000000000" pitchFamily="2" charset="0"/>
      <p:regular r:id="rId88"/>
      <p:bold r:id="rId89"/>
      <p:italic r:id="rId90"/>
      <p:boldItalic r:id="rId91"/>
    </p:embeddedFont>
    <p:embeddedFont>
      <p:font typeface="Source Code Pro" panose="020B0509030403020204" pitchFamily="49" charset="0"/>
      <p:regular r:id="rId92"/>
      <p:bold r:id="rId93"/>
      <p:italic r:id="rId94"/>
      <p:boldItalic r:id="rId95"/>
    </p:embeddedFont>
    <p:embeddedFont>
      <p:font typeface="Verdana" panose="020B0604030504040204" pitchFamily="3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18.fntdata"/><Relationship Id="rId95" Type="http://schemas.openxmlformats.org/officeDocument/2006/relationships/font" Target="fonts/font2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font" Target="fonts/font19.fntdata"/><Relationship Id="rId96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font" Target="fonts/font22.fntdata"/><Relationship Id="rId99" Type="http://schemas.openxmlformats.org/officeDocument/2006/relationships/font" Target="fonts/font27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97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5.fntdata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93" Type="http://schemas.openxmlformats.org/officeDocument/2006/relationships/font" Target="fonts/font21.fntdata"/><Relationship Id="rId98" Type="http://schemas.openxmlformats.org/officeDocument/2006/relationships/font" Target="fonts/font2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8d319e7e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f8d319e7e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92" name="Google Shape;92;gf8d319e7e5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8d319e7e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f8d319e7e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03" name="Google Shape;103;gf8d319e7e5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8d319e7e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f8d319e7e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15" name="Google Shape;115;gf8d319e7e5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8d319e7e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f8d319e7e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24" name="Google Shape;124;gf8d319e7e5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8d319e7e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f8d319e7e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34" name="Google Shape;134;gf8d319e7e5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8d319e7e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f8d319e7e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45" name="Google Shape;145;gf8d319e7e5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8d319e7e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f8d319e7e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54" name="Google Shape;154;gf8d319e7e5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8d319e7e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f8d319e7e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64" name="Google Shape;164;gf8d319e7e5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cf7fce6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ecf7fce6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1999b3d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1999b3d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f1999b3da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80ca4cc6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f80ca4cc6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1999b3da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1999b3da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f1999b3da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1999b3da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1999b3da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f1999b3da3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/>
              <a:t>Qualquer base pode representar qualquer polinômio cúbico por meio de combinações lineares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47" name="Google Shape;4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1999b3da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1999b3da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f1999b3da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80ca4cc6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f80ca4cc6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f80ca4cc67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8d319e7e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8d319e7e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f8d319e7e5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1999b3da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f1999b3da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f1999b3da3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6cf82862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6cf82862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f6cf82862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3783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6cf82862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6cf82862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gf6cf82862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36297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76cab8b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76cab8b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f976cab8bc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3823b695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3823b695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f3823b6950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3823b695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3823b695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f3823b695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3823b69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3823b69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f3823b695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980be35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e980be35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71d3843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f71d3843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f71d3843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https://www.behance.net/gallery/35453507/Aston-Martin-One-77-Surfacing-Alias</a:t>
            </a:r>
            <a:endParaRPr/>
          </a:p>
        </p:txBody>
      </p:sp>
      <p:sp>
        <p:nvSpPr>
          <p:cNvPr id="66" name="Google Shape;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8d319e7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f8d319e7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75" name="Google Shape;75;gf8d319e7e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8d319e7e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f8d319e7e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83" name="Google Shape;83;gf8d319e7e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3490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gvM2dHeHy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_mCcQC5ER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YteLM6ViB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://www.youtube.com/watch?v=KYteLM6ViBA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hyperlink" Target="http://www.youtube.com/watch?v=hZ3NVJysdQc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gif"/><Relationship Id="rId3" Type="http://schemas.openxmlformats.org/officeDocument/2006/relationships/hyperlink" Target="https://lpsoares.github.io/Renderizador/" TargetMode="External"/><Relationship Id="rId7" Type="http://schemas.openxmlformats.org/officeDocument/2006/relationships/image" Target="../media/image88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hyperlink" Target="https://www.inf.pucrs.br/pinho/CG/SlidesEmPDF/CurvasParametricas.pdf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.uff.br/~aconci/Hermite-Splines.pdf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f.pucrs.br/pinho/CG/SlidesEmPDF/CurvasParametricas.pdf" TargetMode="External"/><Relationship Id="rId4" Type="http://schemas.openxmlformats.org/officeDocument/2006/relationships/hyperlink" Target="https://www.inf.pucrs.br/~smusse/CG/PDFs/Aula_Curvas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NLqVdRmhG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16: </a:t>
            </a:r>
            <a:r>
              <a:rPr lang="pt-BR" dirty="0"/>
              <a:t>Curvas e Animações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357900" y="852857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38761D"/>
                </a:solidFill>
              </a:rPr>
              <a:t>NÃO!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 trajetória não é </a:t>
            </a:r>
            <a:r>
              <a:rPr lang="pt-BR" sz="3000" b="1">
                <a:solidFill>
                  <a:srgbClr val="FF0000"/>
                </a:solidFill>
              </a:rPr>
              <a:t>contínua</a:t>
            </a:r>
            <a:r>
              <a:rPr lang="pt-BR" sz="3000"/>
              <a:t>.</a:t>
            </a:r>
            <a:endParaRPr sz="300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>
            <a:off x="474900" y="2290082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Dizemos que uma função f é contínua em um ponto x = a quando:</a:t>
            </a:r>
            <a:endParaRPr sz="3000"/>
          </a:p>
        </p:txBody>
      </p:sp>
      <p:pic>
        <p:nvPicPr>
          <p:cNvPr id="98" name="Google Shape;9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25" y="3797127"/>
            <a:ext cx="4507749" cy="10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400" y="3829063"/>
            <a:ext cx="3240700" cy="9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84175" y="728000"/>
            <a:ext cx="895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1800"/>
              <a:t>Quais das figuras representam o gráfico de uma função contínua em x = a?</a:t>
            </a:r>
            <a:endParaRPr sz="1800"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50" y="1332200"/>
            <a:ext cx="3921001" cy="196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726" y="1333052"/>
            <a:ext cx="3920401" cy="19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951" y="3599851"/>
            <a:ext cx="3920401" cy="19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726" y="3599851"/>
            <a:ext cx="3920401" cy="196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 esse caminho? É uma curva suave? Por que? </a:t>
            </a:r>
            <a:endParaRPr sz="2400"/>
          </a:p>
        </p:txBody>
      </p:sp>
      <p:sp>
        <p:nvSpPr>
          <p:cNvPr id="119" name="Google Shape;119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20" name="Google Shape;120;p14" title="Aula 14   Trajetória 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13" y="1507373"/>
            <a:ext cx="5610067" cy="4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357900" y="852857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38761D"/>
                </a:solidFill>
              </a:rPr>
              <a:t>NÃO!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 trajetória não é </a:t>
            </a:r>
            <a:r>
              <a:rPr lang="pt-BR" sz="3000" b="1">
                <a:solidFill>
                  <a:srgbClr val="FF0000"/>
                </a:solidFill>
              </a:rPr>
              <a:t>derivável</a:t>
            </a:r>
            <a:r>
              <a:rPr lang="pt-BR" sz="3000"/>
              <a:t>.</a:t>
            </a:r>
            <a:endParaRPr sz="3000"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"/>
          </p:nvPr>
        </p:nvSpPr>
        <p:spPr>
          <a:xfrm>
            <a:off x="474900" y="2290073"/>
            <a:ext cx="8428200" cy="1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Dizemos que uma função f é derivável em um ponto x = a quando o limite abaixo existe e resulta em um número finito:</a:t>
            </a:r>
            <a:endParaRPr sz="3000"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088" y="3881823"/>
            <a:ext cx="4439830" cy="163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1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Uma forma equivalente de verificar se uma função é derivável no ponto x = a:</a:t>
            </a:r>
            <a:endParaRPr sz="2400"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474900" y="1929424"/>
            <a:ext cx="84282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9900FF"/>
                </a:solidFill>
              </a:rPr>
              <a:t>1)</a:t>
            </a:r>
            <a:r>
              <a:rPr lang="pt-BR" sz="3000"/>
              <a:t> f é contínua em x = a.</a:t>
            </a:r>
            <a:endParaRPr sz="3000"/>
          </a:p>
        </p:txBody>
      </p:sp>
      <p:sp>
        <p:nvSpPr>
          <p:cNvPr id="140" name="Google Shape;140;p16"/>
          <p:cNvSpPr txBox="1">
            <a:spLocks noGrp="1"/>
          </p:cNvSpPr>
          <p:nvPr>
            <p:ph type="body" idx="1"/>
          </p:nvPr>
        </p:nvSpPr>
        <p:spPr>
          <a:xfrm>
            <a:off x="474900" y="2762700"/>
            <a:ext cx="75981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9900FF"/>
                </a:solidFill>
              </a:rPr>
              <a:t>2)</a:t>
            </a:r>
            <a:r>
              <a:rPr lang="pt-BR" sz="3000"/>
              <a:t> Os limites laterais da derivada em x = a são iguais.</a:t>
            </a:r>
            <a:endParaRPr sz="3000"/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725" y="4035475"/>
            <a:ext cx="51625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1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Em outras palavras, a reta tangente à curva não deve mudar bruscamente nas proximidades do ponto x = a.</a:t>
            </a:r>
            <a:endParaRPr sz="2400"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50" name="Google Shape;150;p17" title="Aula 14   Retas tangent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988" y="1703500"/>
            <a:ext cx="5348575" cy="40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>
            <a:off x="357900" y="775877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Defina uma função polinomial p(x) no intervalo [0,1] capaz de unir as duas curvas a seguir de forma suave.</a:t>
            </a:r>
            <a:endParaRPr sz="2400"/>
          </a:p>
        </p:txBody>
      </p: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844827"/>
            <a:ext cx="5744111" cy="36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325" y="1844825"/>
            <a:ext cx="3992750" cy="12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1"/>
          </p:nvPr>
        </p:nvSpPr>
        <p:spPr>
          <a:xfrm>
            <a:off x="357900" y="775877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Defina uma função polinomial p(x) no intervalo [0,1] capaz de unir as duas curvas a seguir de forma suave.</a:t>
            </a:r>
            <a:endParaRPr sz="2400"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844827"/>
            <a:ext cx="5744111" cy="36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325" y="1844825"/>
            <a:ext cx="3992750" cy="12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6311" y="3288375"/>
            <a:ext cx="3579064" cy="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7281" y="4041050"/>
            <a:ext cx="2558094" cy="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900" y="1825500"/>
            <a:ext cx="5743115" cy="363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Splines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910" y="848591"/>
            <a:ext cx="3894394" cy="415992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/>
          <p:nvPr/>
        </p:nvSpPr>
        <p:spPr>
          <a:xfrm>
            <a:off x="6587613" y="5455142"/>
            <a:ext cx="174278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https://en.wiktionary.org/wiki/spline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 de um verdadeiro desenhista</a:t>
            </a:r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370998" y="5269231"/>
            <a:ext cx="789284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http://www.alatown.com/spline-history-architecture/ </a:t>
            </a:r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186267" y="16256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1" descr="page8image23795840"/>
          <p:cNvPicPr preferRelativeResize="0"/>
          <p:nvPr/>
        </p:nvPicPr>
        <p:blipFill rotWithShape="1">
          <a:blip r:embed="rId3">
            <a:alphaModFix/>
          </a:blip>
          <a:srcRect l="5749" t="16763" r="5501" b="4334"/>
          <a:stretch/>
        </p:blipFill>
        <p:spPr>
          <a:xfrm>
            <a:off x="1128881" y="629655"/>
            <a:ext cx="6886238" cy="4591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Kahoot</a:t>
            </a:r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600"/>
              <a:t>Entrar em Kahoot.it : </a:t>
            </a:r>
            <a:r>
              <a:rPr lang="en-BR" sz="1600" u="sng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en-BR" sz="1600"/>
              <a:t> </a:t>
            </a:r>
            <a:endParaRPr sz="1600" dirty="0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Splines</a:t>
            </a: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Uma </a:t>
            </a:r>
            <a:r>
              <a:rPr lang="pt-BR" dirty="0" err="1"/>
              <a:t>spline</a:t>
            </a:r>
            <a:r>
              <a:rPr lang="pt-BR" dirty="0"/>
              <a:t> é uma representação matemática para uma curva polinomial suave definida, por partes, através de uma sequência de pontos (chamados de pontos de controle).</a:t>
            </a:r>
            <a:endParaRPr dirty="0"/>
          </a:p>
        </p:txBody>
      </p:sp>
      <p:sp>
        <p:nvSpPr>
          <p:cNvPr id="198" name="Google Shape;198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225" y="1889050"/>
            <a:ext cx="4312099" cy="30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1847888" y="4847950"/>
            <a:ext cx="49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quadratic (p = 2) B-spline curve with a uniform open knot vector Ξ = {0, 0, 0, 1, 2, 3, 4, 5, 5, 5}</a:t>
            </a:r>
            <a:endParaRPr sz="9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1568250" y="5416575"/>
            <a:ext cx="6868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Fonte da imagem: thai Hoang, Chien. (2015). DEVELOPMENT OF ISOGEOMETRIC FINITE ELEMENT METHODS. 10.13140/RG.2.1.3861.2647. </a:t>
            </a:r>
            <a:endParaRPr sz="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Tópicos sobre Splines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390549" y="838983"/>
            <a:ext cx="4095600" cy="10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b="1"/>
              <a:t>Interpolação</a:t>
            </a:r>
            <a:endParaRPr sz="1800" b="1"/>
          </a:p>
          <a:p>
            <a:pPr marL="198900" lvl="0" indent="-18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Interpolação Cúbica de Hermite</a:t>
            </a:r>
            <a:endParaRPr sz="1800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Interpolação Catmull-Rom</a:t>
            </a:r>
            <a:endParaRPr sz="1800"/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body" idx="1"/>
          </p:nvPr>
        </p:nvSpPr>
        <p:spPr>
          <a:xfrm>
            <a:off x="4749225" y="838975"/>
            <a:ext cx="42447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b="1"/>
              <a:t>Aproximação</a:t>
            </a:r>
            <a:endParaRPr sz="1800" b="1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Bezier (não veremos hoje)</a:t>
            </a:r>
            <a:endParaRPr sz="1800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B-Spline (não veremos hoje)</a:t>
            </a:r>
            <a:endParaRPr sz="1800"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52" y="2139400"/>
            <a:ext cx="8753450" cy="2576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Objetivo Interpolar Valores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1086560" y="4774230"/>
            <a:ext cx="69708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 pontuais de uma função qualquer, como interpolar?</a:t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3136465" y="263023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4498300" y="156878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5869004" y="209058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do vizinho mais próximo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9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valores não são contínuos</a:t>
            </a:r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15" y="1465622"/>
            <a:ext cx="7741937" cy="291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Linear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9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derivações não contínuas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12" y="1433598"/>
            <a:ext cx="7732975" cy="296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Suave ?</a:t>
            </a: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513" y="1487647"/>
            <a:ext cx="7750904" cy="291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Cúbica de Hermite</a:t>
            </a:r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54" name="Google Shape;254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05250" y="840435"/>
            <a:ext cx="3133500" cy="42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/>
          <p:nvPr/>
        </p:nvSpPr>
        <p:spPr>
          <a:xfrm>
            <a:off x="2789650" y="5093100"/>
            <a:ext cx="356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Charles Hermite cerca de 1887</a:t>
            </a:r>
            <a:endParaRPr/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025" y="840425"/>
            <a:ext cx="3378761" cy="42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Cúbica de Hermite</a:t>
            </a:r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1"/>
          </p:nvPr>
        </p:nvSpPr>
        <p:spPr>
          <a:xfrm>
            <a:off x="390548" y="4718578"/>
            <a:ext cx="8428232" cy="616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valores e derivadas nos pontos de controle</a:t>
            </a:r>
            <a:endParaRPr/>
          </a:p>
        </p:txBody>
      </p:sp>
      <p:sp>
        <p:nvSpPr>
          <p:cNvPr id="263" name="Google Shape;263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617" y="874844"/>
            <a:ext cx="8439445" cy="359854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4063825" y="2489475"/>
            <a:ext cx="116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980000"/>
                </a:solidFill>
              </a:rPr>
              <a:t>Pontos</a:t>
            </a:r>
            <a:endParaRPr sz="1800" b="1">
              <a:solidFill>
                <a:srgbClr val="980000"/>
              </a:solidFill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4063825" y="1608950"/>
            <a:ext cx="116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980000"/>
                </a:solidFill>
              </a:rPr>
              <a:t>Derivadas</a:t>
            </a:r>
            <a:endParaRPr sz="1800" b="1">
              <a:solidFill>
                <a:srgbClr val="980000"/>
              </a:solidFill>
            </a:endParaRPr>
          </a:p>
        </p:txBody>
      </p:sp>
      <p:cxnSp>
        <p:nvCxnSpPr>
          <p:cNvPr id="267" name="Google Shape;267;p29"/>
          <p:cNvCxnSpPr/>
          <p:nvPr/>
        </p:nvCxnSpPr>
        <p:spPr>
          <a:xfrm rot="10800000" flipH="1">
            <a:off x="5074125" y="2013025"/>
            <a:ext cx="1206300" cy="678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Google Shape;268;p29"/>
          <p:cNvCxnSpPr/>
          <p:nvPr/>
        </p:nvCxnSpPr>
        <p:spPr>
          <a:xfrm rot="10800000">
            <a:off x="3053450" y="2390125"/>
            <a:ext cx="1183800" cy="3015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29"/>
          <p:cNvCxnSpPr/>
          <p:nvPr/>
        </p:nvCxnSpPr>
        <p:spPr>
          <a:xfrm rot="10800000" flipH="1">
            <a:off x="5232325" y="1221413"/>
            <a:ext cx="1696500" cy="609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p29"/>
          <p:cNvCxnSpPr/>
          <p:nvPr/>
        </p:nvCxnSpPr>
        <p:spPr>
          <a:xfrm rot="10800000">
            <a:off x="2593723" y="1636013"/>
            <a:ext cx="1507800" cy="195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Hermite</a:t>
            </a:r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 os mesmos pontos iniciais e finais, apenas alterando a direção da tangente</a:t>
            </a:r>
            <a:endParaRPr/>
          </a:p>
        </p:txBody>
      </p:sp>
      <p:sp>
        <p:nvSpPr>
          <p:cNvPr id="278" name="Google Shape;278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26375"/>
            <a:ext cx="86868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Hermite</a:t>
            </a:r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 os mesmos pontos iniciais e finais, apenas alterando a intensidade da tangente</a:t>
            </a:r>
            <a:endParaRPr/>
          </a:p>
        </p:txBody>
      </p:sp>
      <p:sp>
        <p:nvSpPr>
          <p:cNvPr id="288" name="Google Shape;288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289" name="Google Shape;289;p31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125" y="1704475"/>
            <a:ext cx="46863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Curvas e Animações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Muitas vezes precisamos de curvas suaves: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Caminhos de câmera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Fontes de texto vetoriais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 e outras modelagem de objetos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Polinomial Cúbica</a:t>
            </a:r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body" idx="1"/>
          </p:nvPr>
        </p:nvSpPr>
        <p:spPr>
          <a:xfrm>
            <a:off x="390548" y="2357718"/>
            <a:ext cx="842823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Por que cúbico?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4 restrições de entrada : 4 graus de liberdade</a:t>
            </a:r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014" y="1269625"/>
            <a:ext cx="4195857" cy="54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014" y="3189943"/>
            <a:ext cx="1461622" cy="168898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386649" y="838985"/>
            <a:ext cx="8428232" cy="783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Polinômio Cúbico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Polinomial Cúbica</a:t>
            </a: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body" idx="1"/>
          </p:nvPr>
        </p:nvSpPr>
        <p:spPr>
          <a:xfrm>
            <a:off x="390548" y="2891120"/>
            <a:ext cx="842823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Configurando equações de restrição</a:t>
            </a:r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08" name="Google Shape;30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014" y="1269625"/>
            <a:ext cx="4195857" cy="54204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 txBox="1"/>
          <p:nvPr/>
        </p:nvSpPr>
        <p:spPr>
          <a:xfrm>
            <a:off x="386649" y="838986"/>
            <a:ext cx="8428232" cy="5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Polinômio Cúbico</a:t>
            </a:r>
            <a:endParaRPr/>
          </a:p>
        </p:txBody>
      </p:sp>
      <p:pic>
        <p:nvPicPr>
          <p:cNvPr id="310" name="Google Shape;31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014" y="2236973"/>
            <a:ext cx="3505574" cy="51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5411" y="3392660"/>
            <a:ext cx="3946809" cy="193686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386649" y="1822600"/>
            <a:ext cx="8428232" cy="5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Derivando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Resolvendo os coeficientes polinomiais</a:t>
            </a:r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20" name="Google Shape;32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9647" y="771712"/>
            <a:ext cx="2731247" cy="186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5920" y="3074541"/>
            <a:ext cx="5284736" cy="186874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/>
          <p:nvPr/>
        </p:nvSpPr>
        <p:spPr>
          <a:xfrm>
            <a:off x="1379750" y="5192700"/>
            <a:ext cx="635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 o que precisamos é o contrário disso. Como fazer?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Resolvendo os coeficientes polinomiais</a:t>
            </a: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29" name="Google Shape;32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201" y="899085"/>
            <a:ext cx="4876625" cy="160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3661" y="2501153"/>
            <a:ext cx="4698196" cy="160206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/>
          <p:nvPr/>
        </p:nvSpPr>
        <p:spPr>
          <a:xfrm>
            <a:off x="2291976" y="4537500"/>
            <a:ext cx="51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(podem verificar se essas matrizes são inversas)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 Matricial para Função de Hermite</a:t>
            </a:r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38" name="Google Shape;3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819" y="1066053"/>
            <a:ext cx="3694207" cy="48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6020" y="1655856"/>
            <a:ext cx="3419290" cy="152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6020" y="3394636"/>
            <a:ext cx="6752666" cy="154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Interpretação 1</a:t>
            </a:r>
            <a:endParaRPr/>
          </a:p>
        </p:txBody>
      </p:sp>
      <p:sp>
        <p:nvSpPr>
          <p:cNvPr id="346" name="Google Shape;346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Linhas da Matriz = Coeficientes da Fórmula</a:t>
            </a:r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48" name="Google Shape;34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737" y="1536700"/>
            <a:ext cx="7573690" cy="2389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Interpretação 2</a:t>
            </a:r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Colunas da Matriz = ?</a:t>
            </a:r>
            <a:endParaRPr/>
          </a:p>
        </p:txBody>
      </p:sp>
      <p:sp>
        <p:nvSpPr>
          <p:cNvPr id="355" name="Google Shape;355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56" name="Google Shape;35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883" y="1352549"/>
            <a:ext cx="7421282" cy="4034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Base da Função de Hermite</a:t>
            </a:r>
            <a:endParaRPr/>
          </a:p>
        </p:txBody>
      </p:sp>
      <p:sp>
        <p:nvSpPr>
          <p:cNvPr id="363" name="Google Shape;363;p39"/>
          <p:cNvSpPr txBox="1">
            <a:spLocks noGrp="1"/>
          </p:cNvSpPr>
          <p:nvPr>
            <p:ph type="body" idx="1"/>
          </p:nvPr>
        </p:nvSpPr>
        <p:spPr>
          <a:xfrm>
            <a:off x="829818" y="3842642"/>
            <a:ext cx="2442299" cy="57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pt-BR" sz="1400"/>
              <a:t>Bases das Funções para polinômios cúbicos</a:t>
            </a:r>
            <a:endParaRPr/>
          </a:p>
        </p:txBody>
      </p:sp>
      <p:sp>
        <p:nvSpPr>
          <p:cNvPr id="364" name="Google Shape;36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188" y="826878"/>
            <a:ext cx="8369826" cy="307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 txBox="1"/>
          <p:nvPr/>
        </p:nvSpPr>
        <p:spPr>
          <a:xfrm>
            <a:off x="4298288" y="3842642"/>
            <a:ext cx="2801759" cy="57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Bases das Funções de Hermite para polinômios cúbicos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Recapitulando: Interpolação Cúbica de Hermite</a:t>
            </a:r>
            <a:endParaRPr/>
          </a:p>
        </p:txBody>
      </p:sp>
      <p:sp>
        <p:nvSpPr>
          <p:cNvPr id="372" name="Google Shape;372;p40"/>
          <p:cNvSpPr txBox="1">
            <a:spLocks noGrp="1"/>
          </p:cNvSpPr>
          <p:nvPr>
            <p:ph type="body" idx="1"/>
          </p:nvPr>
        </p:nvSpPr>
        <p:spPr>
          <a:xfrm>
            <a:off x="251012" y="3370729"/>
            <a:ext cx="8567768" cy="196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valores e derivadas nos pontos de controle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Saída: polinômio cúbico que pode ser interpolado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Solução: soma ponderada das funções interpoladoras de Hermite</a:t>
            </a:r>
            <a:endParaRPr/>
          </a:p>
        </p:txBody>
      </p:sp>
      <p:sp>
        <p:nvSpPr>
          <p:cNvPr id="373" name="Google Shape;373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74" name="Google Shape;37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685" y="4625788"/>
            <a:ext cx="7654629" cy="56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1770" y="914399"/>
            <a:ext cx="6147547" cy="234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Interpoladoras de Hermite</a:t>
            </a:r>
            <a:endParaRPr/>
          </a:p>
        </p:txBody>
      </p:sp>
      <p:sp>
        <p:nvSpPr>
          <p:cNvPr id="381" name="Google Shape;38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382" name="Google Shape;38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19" y="1364876"/>
            <a:ext cx="4672583" cy="319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3271" y="1791511"/>
            <a:ext cx="3109133" cy="213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1338312" y="5114760"/>
            <a:ext cx="646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b="1">
                <a:solidFill>
                  <a:schemeClr val="dk1"/>
                </a:solidFill>
              </a:rPr>
              <a:t>LUMION 10 AMAZING WALKTHROUGH OF AEROSPACE MUSEUM</a:t>
            </a:r>
            <a:br>
              <a:rPr lang="pt-BR" b="1">
                <a:solidFill>
                  <a:schemeClr val="dk1"/>
                </a:solidFill>
              </a:rPr>
            </a:br>
            <a:r>
              <a:rPr lang="pt-BR" b="1" u="sng">
                <a:solidFill>
                  <a:schemeClr val="hlink"/>
                </a:solidFill>
                <a:hlinkClick r:id="rId3"/>
              </a:rPr>
              <a:t>https://www.youtube.com/watch?v=KYteLM6ViBA</a:t>
            </a:r>
            <a:r>
              <a:rPr lang="pt-BR" b="1">
                <a:solidFill>
                  <a:schemeClr val="dk1"/>
                </a:solidFill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6" descr="Aerospace Museum (thesis project)&#10;Site location - Palam, Delhi - India&#10;&#10;Contact mail: tarikarishabh@gmail.com&#10;Pc configurations:-&#10;i5 4690k, GTX970 4gb, Ram 16Gb DDR3&#10;2:40 mins of the animation took 48 hours combined for all video sequences to render.&#10;with all settings on 5 star quality in 1080p 60fps resolution &#10;&#10;softwares used:-&#10;planning and designing - Autocad&#10;3d builtup - sketchup &#10;3d assets of aircrafts and other vehicles - 3ds max&#10;rendering software - lumion 8&#10;&#10;music - Power to progress&#10;artist - Darren Loveday, Stephen Loveday &#10;video editing inspiration by - Ar. Max Achkovsky&#10;#LUMION10 #DELHI #AEROSPACEMUSEUM" title="LUMION 10 AMAZING WALKTHROUGH OF AEROSPACE MUSEU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850" y="700024"/>
            <a:ext cx="5886300" cy="44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Simples</a:t>
            </a:r>
            <a:endParaRPr/>
          </a:p>
        </p:txBody>
      </p:sp>
      <p:sp>
        <p:nvSpPr>
          <p:cNvPr id="389" name="Google Shape;389;p4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8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função muito útil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Usada para iniciar e terminar animações (velocidades zero)</a:t>
            </a:r>
            <a:endParaRPr/>
          </a:p>
        </p:txBody>
      </p:sp>
      <p:sp>
        <p:nvSpPr>
          <p:cNvPr id="390" name="Google Shape;390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391" name="Google Shape;39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8151" y="1750097"/>
            <a:ext cx="4807697" cy="3125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Spline de Hermite</a:t>
            </a:r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body" idx="1"/>
          </p:nvPr>
        </p:nvSpPr>
        <p:spPr>
          <a:xfrm>
            <a:off x="357883" y="4474622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sequência de valores e derivadas</a:t>
            </a:r>
            <a:endParaRPr/>
          </a:p>
        </p:txBody>
      </p:sp>
      <p:sp>
        <p:nvSpPr>
          <p:cNvPr id="398" name="Google Shape;39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399" name="Google Shape;39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692" y="1141878"/>
            <a:ext cx="8614615" cy="282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05" name="Google Shape;405;p44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3984807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Ed Catmull</a:t>
            </a:r>
            <a:endParaRPr/>
          </a:p>
        </p:txBody>
      </p:sp>
      <p:sp>
        <p:nvSpPr>
          <p:cNvPr id="406" name="Google Shape;40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07" name="Google Shape;40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492" y="1148702"/>
            <a:ext cx="2828003" cy="359491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4"/>
          <p:cNvSpPr txBox="1"/>
          <p:nvPr/>
        </p:nvSpPr>
        <p:spPr>
          <a:xfrm>
            <a:off x="4375355" y="4743621"/>
            <a:ext cx="3984807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Raphael Rom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9" name="Google Shape;409;p44" descr="Raphi Rom's home p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3992" y="1148701"/>
            <a:ext cx="2695122" cy="3588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15" name="Google Shape;415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16" name="Google Shape;41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541558"/>
            <a:ext cx="8244604" cy="37207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Entrada: sequencia de valores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23" name="Google Shape;423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424" name="Google Shape;42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Regra para derivadas: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Combine a inclinação entre os valores anteriores e os próximos</a:t>
            </a:r>
            <a:endParaRPr/>
          </a:p>
        </p:txBody>
      </p:sp>
      <p:pic>
        <p:nvPicPr>
          <p:cNvPr id="425" name="Google Shape;42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198" y="1776632"/>
            <a:ext cx="8244604" cy="349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31" name="Google Shape;43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432" name="Google Shape;43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 use a interpolação de Hermite</a:t>
            </a:r>
            <a:endParaRPr/>
          </a:p>
        </p:txBody>
      </p:sp>
      <p:pic>
        <p:nvPicPr>
          <p:cNvPr id="433" name="Google Shape;433;p47"/>
          <p:cNvPicPr preferRelativeResize="0"/>
          <p:nvPr/>
        </p:nvPicPr>
        <p:blipFill rotWithShape="1">
          <a:blip r:embed="rId3">
            <a:alphaModFix/>
          </a:blip>
          <a:srcRect r="385"/>
          <a:stretch/>
        </p:blipFill>
        <p:spPr>
          <a:xfrm>
            <a:off x="483977" y="1955865"/>
            <a:ext cx="8212871" cy="368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 de Catmull-Rom</a:t>
            </a:r>
            <a:endParaRPr/>
          </a:p>
        </p:txBody>
      </p:sp>
      <p:sp>
        <p:nvSpPr>
          <p:cNvPr id="439" name="Google Shape;439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440" name="Google Shape;440;p4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55481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Entrada: sequencia de pontos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Saída: Spline que interpola todos os pontos com continuidade C1</a:t>
            </a:r>
            <a:endParaRPr/>
          </a:p>
        </p:txBody>
      </p:sp>
      <p:pic>
        <p:nvPicPr>
          <p:cNvPr id="441" name="Google Shape;441;p48" descr="page32image7191584"/>
          <p:cNvPicPr preferRelativeResize="0"/>
          <p:nvPr/>
        </p:nvPicPr>
        <p:blipFill rotWithShape="1">
          <a:blip r:embed="rId3">
            <a:alphaModFix/>
          </a:blip>
          <a:srcRect l="4356"/>
          <a:stretch/>
        </p:blipFill>
        <p:spPr>
          <a:xfrm>
            <a:off x="622611" y="2132095"/>
            <a:ext cx="8278440" cy="2552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Explicando Continuidade</a:t>
            </a:r>
            <a:endParaRPr/>
          </a:p>
        </p:txBody>
      </p:sp>
      <p:sp>
        <p:nvSpPr>
          <p:cNvPr id="447" name="Google Shape;447;p49"/>
          <p:cNvSpPr txBox="1">
            <a:spLocks noGrp="1"/>
          </p:cNvSpPr>
          <p:nvPr>
            <p:ph type="body" idx="1"/>
          </p:nvPr>
        </p:nvSpPr>
        <p:spPr>
          <a:xfrm>
            <a:off x="120625" y="838975"/>
            <a:ext cx="8947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C0</a:t>
            </a:r>
            <a:r>
              <a:rPr lang="pt-BR" sz="1750"/>
              <a:t>: garante que os segmentos de curvas são interligados </a:t>
            </a:r>
            <a:endParaRPr sz="175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C1</a:t>
            </a:r>
            <a:r>
              <a:rPr lang="pt-BR" sz="1750"/>
              <a:t>: garante que os segmentos de curvas tenham a mesma inclinação nos seus pontos de junção (mesma direção das tangentes)</a:t>
            </a:r>
            <a:endParaRPr sz="175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C2</a:t>
            </a:r>
            <a:r>
              <a:rPr lang="pt-BR" sz="1750"/>
              <a:t>: garante que os segmentos de curvas tenham a mesma curvatura nos pontos de junção (mesma direção e magnitude das tangentes)</a:t>
            </a:r>
            <a:endParaRPr sz="1750"/>
          </a:p>
        </p:txBody>
      </p:sp>
      <p:sp>
        <p:nvSpPr>
          <p:cNvPr id="448" name="Google Shape;448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449" name="Google Shape;449;p49" descr="page5image78295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061" y="3167646"/>
            <a:ext cx="2679044" cy="209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 descr="page5image78297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8734" y="2973198"/>
            <a:ext cx="2679045" cy="22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9" descr="page5image76057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4408" y="3124434"/>
            <a:ext cx="2679044" cy="213891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9"/>
          <p:cNvSpPr/>
          <p:nvPr/>
        </p:nvSpPr>
        <p:spPr>
          <a:xfrm>
            <a:off x="5134450" y="5438000"/>
            <a:ext cx="3253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Toni Sellarès de Universitat de Girona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Interpolando Pontos e Vetores</a:t>
            </a:r>
            <a:endParaRPr/>
          </a:p>
        </p:txBody>
      </p:sp>
      <p:sp>
        <p:nvSpPr>
          <p:cNvPr id="458" name="Google Shape;458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59" name="Google Shape;459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9500" y="850656"/>
            <a:ext cx="4965700" cy="395837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66" name="Google Shape;466;p51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de controle da spline 3D de Catmull-Rom</a:t>
            </a:r>
            <a:endParaRPr/>
          </a:p>
        </p:txBody>
      </p:sp>
      <p:sp>
        <p:nvSpPr>
          <p:cNvPr id="467" name="Google Shape;46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468" name="Google Shape;468;p51"/>
          <p:cNvSpPr/>
          <p:nvPr/>
        </p:nvSpPr>
        <p:spPr>
          <a:xfrm>
            <a:off x="84172" y="749927"/>
            <a:ext cx="26295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exemplo: ponto (0,1,3) no espaço 3D, ou mesmo um vetor geral na dimensão 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Definir pontos de controle e ir interpolando entre as posições desejadas (em geral posição e rotação).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52" name="Google Shape;52;p7" descr="Path - KeyShot 7 Manual - KeyShot"/>
          <p:cNvPicPr preferRelativeResize="0"/>
          <p:nvPr/>
        </p:nvPicPr>
        <p:blipFill rotWithShape="1">
          <a:blip r:embed="rId3">
            <a:alphaModFix/>
          </a:blip>
          <a:srcRect l="28301" r="15515"/>
          <a:stretch/>
        </p:blipFill>
        <p:spPr>
          <a:xfrm>
            <a:off x="390548" y="2409998"/>
            <a:ext cx="3364913" cy="291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4">
            <a:alphaModFix/>
          </a:blip>
          <a:srcRect l="3853" t="12655" r="4228" b="7531"/>
          <a:stretch/>
        </p:blipFill>
        <p:spPr>
          <a:xfrm>
            <a:off x="4055864" y="2302328"/>
            <a:ext cx="4762916" cy="302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74" name="Google Shape;474;p52"/>
          <p:cNvSpPr txBox="1">
            <a:spLocks noGrp="1"/>
          </p:cNvSpPr>
          <p:nvPr>
            <p:ph type="body" idx="1"/>
          </p:nvPr>
        </p:nvSpPr>
        <p:spPr>
          <a:xfrm>
            <a:off x="475013" y="50166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Vetores tangente 3D do Catmull-Rom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476" name="Google Shape;47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1191" y="895086"/>
            <a:ext cx="6503596" cy="3924828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/>
          <p:nvPr/>
        </p:nvSpPr>
        <p:spPr>
          <a:xfrm>
            <a:off x="3698350" y="2638504"/>
            <a:ext cx="202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Vetores Tangente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84" name="Google Shape;484;p53"/>
          <p:cNvSpPr txBox="1">
            <a:spLocks noGrp="1"/>
          </p:cNvSpPr>
          <p:nvPr>
            <p:ph type="body" idx="1"/>
          </p:nvPr>
        </p:nvSpPr>
        <p:spPr>
          <a:xfrm>
            <a:off x="475013" y="50166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Curvas do espaço 3D de Catmull-Rom</a:t>
            </a:r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486" name="Google Shape;48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434" y="770751"/>
            <a:ext cx="6734166" cy="407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250" y="294025"/>
            <a:ext cx="4052850" cy="51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494" name="Google Shape;494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495" name="Google Shape;4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975" y="3468975"/>
            <a:ext cx="3087675" cy="11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502" name="Google Shape;502;p55"/>
          <p:cNvPicPr preferRelativeResize="0"/>
          <p:nvPr/>
        </p:nvPicPr>
        <p:blipFill rotWithShape="1">
          <a:blip r:embed="rId3">
            <a:alphaModFix/>
          </a:blip>
          <a:srcRect t="64712" r="47426"/>
          <a:stretch/>
        </p:blipFill>
        <p:spPr>
          <a:xfrm>
            <a:off x="614950" y="3558675"/>
            <a:ext cx="3888351" cy="18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5"/>
          <p:cNvPicPr preferRelativeResize="0"/>
          <p:nvPr/>
        </p:nvPicPr>
        <p:blipFill rotWithShape="1">
          <a:blip r:embed="rId3">
            <a:alphaModFix/>
          </a:blip>
          <a:srcRect l="47426" b="37472"/>
          <a:stretch/>
        </p:blipFill>
        <p:spPr>
          <a:xfrm>
            <a:off x="4327725" y="510675"/>
            <a:ext cx="3888351" cy="32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511" name="Google Shape;51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512" name="Google Shape;512;p5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pic>
        <p:nvPicPr>
          <p:cNvPr id="513" name="Google Shape;5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200" y="629728"/>
            <a:ext cx="5775600" cy="10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6" title="Aula 14   Curva parametrizada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088" y="1564225"/>
            <a:ext cx="5534376" cy="41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Forma Matricial para o Espaço de Curva Catmull-Rom</a:t>
            </a:r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255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Use a forma matricial Hermite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Pontos e tangentes dadas pelas regras Catmull-Rom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Hermite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Tangentes Hermite</a:t>
            </a:r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533" name="Google Shape;53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9411" y="1693099"/>
            <a:ext cx="1165475" cy="84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9411" y="2652487"/>
            <a:ext cx="2197753" cy="88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759" y="3656112"/>
            <a:ext cx="7917645" cy="139923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/>
          <p:nvPr/>
        </p:nvSpPr>
        <p:spPr>
          <a:xfrm>
            <a:off x="2571001" y="5139625"/>
            <a:ext cx="251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Matriz Hermite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5270175" y="5016500"/>
            <a:ext cx="2254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Converte entradas Catmull-Rom para entradas Hermite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Forma Matricial para o Espaço de Curva Catmull-Rom</a:t>
            </a:r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1"/>
          </p:nvPr>
        </p:nvSpPr>
        <p:spPr>
          <a:xfrm>
            <a:off x="390548" y="4134221"/>
            <a:ext cx="8428232" cy="43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Colunas de matriz = funções interpoladoras Catmull-Rom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545" name="Google Shape;545;p59" descr="{&quot;type&quot;:&quot;$$&quot;,&quot;backgroundColorModified&quot;:false,&quot;code&quot;:&quot;$$P\\left(t\\right)=\\begin{bmatrix}\n{t^{3}}\\\\\n{t^{2}}\\\\\n{t}\\\\\n{1}\\\\\n\\end{bmatrix}^{T}\\cdot\\begin{bmatrix}\n{-\\frac{1}{2}}&amp;{\\frac{3}{2}}&amp;{-\\frac{3}{2}}&amp;{\\frac{1}{2}}\\\\\n{1}&amp;{-\\frac{5}{2}}&amp;{2}&amp;{-\\frac{1}{2}}\\\\\n{-\\frac{1}{2}}&amp;{0}&amp;{\\frac{1}{2}}&amp;{0}\\\\\n{0}&amp;{1}&amp;{0}&amp;{0}\\\\\n\\end{bmatrix}\\cdot\\begin{bmatrix}\n{\\mathbf{p}_{0}}\\\\\n{\\mathbf{p}_{1}}\\\\\n{\\mathbf{p}_{2}}\\\\\n{\\mathbf{p}_{3}}\\\\\n\\end{bmatrix}$$&quot;,&quot;backgroundColor&quot;:&quot;#FFFFFF&quot;,&quot;id&quot;:&quot;1&quot;,&quot;font&quot;:{&quot;family&quot;:&quot;Arial&quot;,&quot;color&quot;:&quot;#000000&quot;,&quot;size&quot;:23.5},&quot;aid&quot;:null,&quot;ts&quot;:1634341279737,&quot;cs&quot;:&quot;MhIgGaUuWgM47Ld0nHNaWg==&quot;,&quot;size&quot;:{&quot;width&quot;:734.5,&quot;height&quot;:214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238" y="1033577"/>
            <a:ext cx="6996113" cy="204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 descr="{&quot;id&quot;:&quot;1&quot;,&quot;type&quot;:&quot;$$&quot;,&quot;backgroundColorModified&quot;:false,&quot;font&quot;:{&quot;family&quot;:&quot;Arial&quot;,&quot;size&quot;:23.5,&quot;color&quot;:&quot;#000000&quot;},&quot;code&quot;:&quot;$$P\\left(t\\right)=\n{C_{0\\left(t\\right)}\\mathbf{p}_{0}}\\\\+\n{C_{1\\left(t\\right)}\\mathbf{p}_{1}}\\\\+\n{C_{2\\left(t\\right)}\\mathbf{p}_{2}}\\\\+\n{C_{3\\left(t\\right)}\\mathbf{p}_{3}}\\\\$$&quot;,&quot;aid&quot;:null,&quot;backgroundColor&quot;:&quot;#FFFFFF&quot;,&quot;ts&quot;:1634167095586,&quot;cs&quot;:&quot;lvjXtFuchLa5Fl7lR6nfwQ==&quot;,&quot;size&quot;:{&quot;width&quot;:685.5,&quot;height&quot;:4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963" y="3294097"/>
            <a:ext cx="6529388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Interpoladoras Catmull-Rom</a:t>
            </a:r>
            <a:endParaRPr/>
          </a:p>
        </p:txBody>
      </p:sp>
      <p:sp>
        <p:nvSpPr>
          <p:cNvPr id="552" name="Google Shape;55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553" name="Google Shape;55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41" y="1582737"/>
            <a:ext cx="8667718" cy="302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Re-parametrização</a:t>
            </a:r>
            <a:endParaRPr/>
          </a:p>
        </p:txBody>
      </p:sp>
      <p:sp>
        <p:nvSpPr>
          <p:cNvPr id="560" name="Google Shape;560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561" name="Google Shape;5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874" y="669225"/>
            <a:ext cx="5572249" cy="47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1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Double </a:t>
            </a:r>
            <a:r>
              <a:rPr lang="pt-BR" dirty="0" err="1"/>
              <a:t>Buffering</a:t>
            </a:r>
            <a:endParaRPr dirty="0"/>
          </a:p>
        </p:txBody>
      </p:sp>
      <p:sp>
        <p:nvSpPr>
          <p:cNvPr id="278" name="Google Shape;278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As imagens são organizadas em Buffers.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Tradicionalmente em computação gráfica temos o:</a:t>
            </a:r>
            <a:endParaRPr/>
          </a:p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-"/>
            </a:pPr>
            <a:r>
              <a:rPr lang="pt-BR"/>
              <a:t>Front Buffer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/>
              <a:t>Back Buffer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Durante a renderização as imagens são desenhadas no Back Buffer, enquanto as imagens exibidas vem do Front Buffer.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atualização de quadros, os buffers são trocados (Page Flipping). O Back Buffer é então limpo e se pode desenhar novamente nele.</a:t>
            </a:r>
            <a:endParaRPr/>
          </a:p>
        </p:txBody>
      </p:sp>
      <p:sp>
        <p:nvSpPr>
          <p:cNvPr id="279" name="Google Shape;279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4630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Fontes de Texto Vetoriais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390550" y="5031899"/>
            <a:ext cx="7971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/>
              <a:t>Fonte Baskerville – representada com Splines Cúbicas de Bézier</a:t>
            </a:r>
            <a:endParaRPr sz="1800"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224698" y="688000"/>
            <a:ext cx="5718000" cy="3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Quick Brown Fox Jumps Over</a:t>
            </a:r>
            <a:r>
              <a:rPr lang="pt-BR" sz="52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</a:t>
            </a:r>
            <a:r>
              <a:rPr lang="pt-BR" sz="5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Lazy Dog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ABCDEFGHIJKLMNOPQRSTUVWXYZ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abcdefghijklmnopqrstuvwxyz 0123456789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8" descr="page5image69516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6975" y="688000"/>
            <a:ext cx="3201775" cy="412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Double </a:t>
            </a:r>
            <a:r>
              <a:rPr lang="pt-BR" dirty="0" err="1"/>
              <a:t>Buffering</a:t>
            </a:r>
            <a:endParaRPr dirty="0"/>
          </a:p>
        </p:txBody>
      </p:sp>
      <p:sp>
        <p:nvSpPr>
          <p:cNvPr id="279" name="Google Shape;279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20F5F7-3A44-923A-23C3-FABD6EB4D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42" y="2124914"/>
            <a:ext cx="3082296" cy="253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27FCD0-84C0-0601-3866-499484E762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21" r="56645"/>
          <a:stretch/>
        </p:blipFill>
        <p:spPr>
          <a:xfrm>
            <a:off x="886823" y="1124712"/>
            <a:ext cx="1527194" cy="1650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CE7911-7C34-4933-5169-307C6262A3AF}"/>
              </a:ext>
            </a:extLst>
          </p:cNvPr>
          <p:cNvSpPr txBox="1"/>
          <p:nvPr/>
        </p:nvSpPr>
        <p:spPr>
          <a:xfrm>
            <a:off x="237451" y="719364"/>
            <a:ext cx="1298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framebuffer</a:t>
            </a:r>
            <a:r>
              <a:rPr lang="pt-BR" dirty="0"/>
              <a:t>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DB6999-806C-D3DC-A718-E81F47B83F21}"/>
              </a:ext>
            </a:extLst>
          </p:cNvPr>
          <p:cNvSpPr/>
          <p:nvPr/>
        </p:nvSpPr>
        <p:spPr>
          <a:xfrm>
            <a:off x="295910" y="1027141"/>
            <a:ext cx="2968498" cy="18623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FD07EC-4D3D-ABDF-8F1E-A5A084DD66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55" t="33621" r="9086"/>
          <a:stretch/>
        </p:blipFill>
        <p:spPr>
          <a:xfrm>
            <a:off x="778238" y="1124712"/>
            <a:ext cx="1675280" cy="16504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8F0F86-BCF9-4B6C-D122-8021D2B65846}"/>
              </a:ext>
            </a:extLst>
          </p:cNvPr>
          <p:cNvSpPr txBox="1"/>
          <p:nvPr/>
        </p:nvSpPr>
        <p:spPr>
          <a:xfrm>
            <a:off x="237451" y="3085141"/>
            <a:ext cx="1298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framebuffer</a:t>
            </a:r>
            <a:r>
              <a:rPr lang="pt-BR" dirty="0"/>
              <a:t>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216C8B-888F-4153-94EC-7FDA539661FF}"/>
              </a:ext>
            </a:extLst>
          </p:cNvPr>
          <p:cNvSpPr/>
          <p:nvPr/>
        </p:nvSpPr>
        <p:spPr>
          <a:xfrm>
            <a:off x="295910" y="3392918"/>
            <a:ext cx="2968498" cy="18623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D803B-FE84-D4ED-A3B6-B6E7B8DBE142}"/>
              </a:ext>
            </a:extLst>
          </p:cNvPr>
          <p:cNvSpPr txBox="1"/>
          <p:nvPr/>
        </p:nvSpPr>
        <p:spPr>
          <a:xfrm>
            <a:off x="2304288" y="719364"/>
            <a:ext cx="1018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FRONT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9878A0-0DAB-3843-13FF-C3D1515CA7BB}"/>
              </a:ext>
            </a:extLst>
          </p:cNvPr>
          <p:cNvSpPr txBox="1"/>
          <p:nvPr/>
        </p:nvSpPr>
        <p:spPr>
          <a:xfrm>
            <a:off x="2304288" y="3085105"/>
            <a:ext cx="1018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BACK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255A79DE-0330-6F9B-A1A3-17AE812B01E0}"/>
              </a:ext>
            </a:extLst>
          </p:cNvPr>
          <p:cNvSpPr/>
          <p:nvPr/>
        </p:nvSpPr>
        <p:spPr>
          <a:xfrm rot="17026659">
            <a:off x="4117839" y="1326925"/>
            <a:ext cx="804672" cy="210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1A804936-CCB7-F702-1AFC-F283546B217B}"/>
              </a:ext>
            </a:extLst>
          </p:cNvPr>
          <p:cNvSpPr/>
          <p:nvPr/>
        </p:nvSpPr>
        <p:spPr>
          <a:xfrm rot="15431288">
            <a:off x="4083535" y="2812595"/>
            <a:ext cx="804672" cy="210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8E8C9CD-EA9F-AE59-EB9F-A7AAFC249C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350"/>
          <a:stretch/>
        </p:blipFill>
        <p:spPr>
          <a:xfrm>
            <a:off x="842855" y="3489845"/>
            <a:ext cx="1610663" cy="16684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AB5EA8-2391-A993-E550-D30BF2248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21" r="56645"/>
          <a:stretch/>
        </p:blipFill>
        <p:spPr>
          <a:xfrm>
            <a:off x="6564488" y="2297567"/>
            <a:ext cx="1527194" cy="16504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850183-65D1-8E7E-363A-EB924234F4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350"/>
          <a:stretch/>
        </p:blipFill>
        <p:spPr>
          <a:xfrm>
            <a:off x="6480137" y="2304154"/>
            <a:ext cx="1610663" cy="166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025 0.11083 C -0.03056 0.13416 -0.03368 0.16889 -0.03368 0.205 C -0.03368 0.24639 -0.03056 0.27944 -0.025 0.30278 L 1.11111E-6 0.41389 " pathEditMode="relative" rAng="5400000" ptsTypes="AAA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" y="206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0.025 -0.11056 C 0.03056 -0.13389 0.03368 -0.16861 0.03368 -0.20473 C 0.03368 -0.24611 0.03056 -0.27917 0.025 -0.3025 L -1.66667E-6 -0.41334 " pathEditMode="relative" rAng="16200000" ptsTypes="AAAAA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-20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TimeSensor</a:t>
            </a:r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/>
              <a:t>TimeSensor pode ser usado para:</a:t>
            </a:r>
            <a:endParaRPr sz="140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Condução de simulações e animações contínuas;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Controlar atividades periódicas;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Iniciar eventos de ocorrência única, como um despertador;</a:t>
            </a: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O ciclo de um nó TimeSensor dura </a:t>
            </a:r>
            <a:r>
              <a:rPr lang="pt-BR" sz="1400" b="1"/>
              <a:t>cycleInterval</a:t>
            </a:r>
            <a:r>
              <a:rPr lang="pt-BR" sz="1400"/>
              <a:t> segundos. Se, no final de um ciclo, o valor do </a:t>
            </a:r>
            <a:r>
              <a:rPr lang="pt-BR" sz="1400" b="1"/>
              <a:t>loop </a:t>
            </a:r>
            <a:r>
              <a:rPr lang="pt-BR" sz="1400"/>
              <a:t>for FALSE, a execução é encerrada. Já se o loop for TRUE no final de um ciclo, um nó dependente do tempo continua a execução no próximo ciclo. Deve retornar a fração de tempo passada em </a:t>
            </a:r>
            <a:r>
              <a:rPr lang="pt-BR" sz="1400" b="1"/>
              <a:t>fraction_changed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746425" y="2857500"/>
            <a:ext cx="4854600" cy="2647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TimeSensor : X3DTimeDependentNode, X3DSensorNode {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cycleInterval    1     (0,∞)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enabled          TRUE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loop             FALSE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    NULL  [X3DMetadataObject]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pauseTime        0 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resumeTime       0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startTime        0 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stopTime         0 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cycleTime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elapsedTime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[out]    fraction_changed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[out]    isActive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[out]    isPaused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time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SplinePositionInterpolator</a:t>
            </a:r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Interpola não linearmente entre uma lista de vetores 3D. O campo </a:t>
            </a:r>
            <a:r>
              <a:rPr lang="pt-BR" sz="1400" b="1"/>
              <a:t>keyValue</a:t>
            </a:r>
            <a:r>
              <a:rPr lang="pt-BR" sz="1400"/>
              <a:t> possui uma lista com os valores a serem interpolados, </a:t>
            </a:r>
            <a:r>
              <a:rPr lang="pt-BR" sz="1400" b="1"/>
              <a:t>key</a:t>
            </a:r>
            <a:r>
              <a:rPr lang="pt-BR" sz="1400"/>
              <a:t> possui uma lista respectiva de chaves dos valores em </a:t>
            </a:r>
            <a:r>
              <a:rPr lang="pt-BR" sz="1400" b="1"/>
              <a:t>keyValue</a:t>
            </a:r>
            <a:r>
              <a:rPr lang="pt-BR" sz="1400"/>
              <a:t>, a fração a ser interpolada vem de </a:t>
            </a:r>
            <a:r>
              <a:rPr lang="pt-BR" sz="1400" b="1"/>
              <a:t>set_fraction</a:t>
            </a:r>
            <a:r>
              <a:rPr lang="pt-BR" sz="1400"/>
              <a:t> que varia de zero a um. O campo </a:t>
            </a:r>
            <a:r>
              <a:rPr lang="pt-BR" sz="1400" b="1"/>
              <a:t>keyValue</a:t>
            </a:r>
            <a:r>
              <a:rPr lang="pt-BR" sz="1400"/>
              <a:t> deve conter exatamente tantos vetores 3D quanto os quadros-chave no </a:t>
            </a:r>
            <a:r>
              <a:rPr lang="pt-BR" sz="1400" b="1"/>
              <a:t>key</a:t>
            </a:r>
            <a:r>
              <a:rPr lang="pt-BR" sz="1400"/>
              <a:t>. O campo </a:t>
            </a:r>
            <a:r>
              <a:rPr lang="pt-BR" sz="1400" b="1"/>
              <a:t>closed</a:t>
            </a:r>
            <a:r>
              <a:rPr lang="pt-BR" sz="1400"/>
              <a:t> especifica se o interpolador deve tratar a malha como fechada, com uma transições da última chave para a primeira chave. Se os </a:t>
            </a:r>
            <a:r>
              <a:rPr lang="pt-BR" sz="1400" b="1"/>
              <a:t>keyValues</a:t>
            </a:r>
            <a:r>
              <a:rPr lang="pt-BR" sz="1400"/>
              <a:t> na primeira e na última chave não forem idênticos, o campo closed será ignorado. O resultado final é definido no </a:t>
            </a:r>
            <a:r>
              <a:rPr lang="pt-BR" sz="1400" b="1"/>
              <a:t>value_changed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235" name="Google Shape;23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sp>
        <p:nvSpPr>
          <p:cNvPr id="236" name="Google Shape;236;p27"/>
          <p:cNvSpPr txBox="1"/>
          <p:nvPr/>
        </p:nvSpPr>
        <p:spPr>
          <a:xfrm>
            <a:off x="746425" y="2857500"/>
            <a:ext cx="4854600" cy="1931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SplinePositionInterpolator : X3DInterpolatorNode {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[in]     set_fraction        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closed            FALSE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MFFloat [in,out] key               []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MFVec3f [in,out] keyValue          []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MFVec3f [in,out] keyVelocity       []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     NULL  [X3DMetadataObject]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normalizeVelocity FALSE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SFVec3f [out]    value_changed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OrientationInterpolator</a:t>
            </a:r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244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Interpola rotações são absolutas no espaço do objeto e, portanto, não são cumulativas. Uma orientação representa a posição final de um objeto após a aplicação de uma rotação. Um OrientationInterpolator interpola entre duas orientações calculando o caminho mais curto na esfera unitária entre as duas orientações. A interpolação é linear em comprimento de arco ao longo deste caminho. Os resultados são indefinidos se as duas orientações forem diagonalmente opostas. O campo </a:t>
            </a:r>
            <a:r>
              <a:rPr lang="pt-BR" sz="1400" b="1"/>
              <a:t>keyValue</a:t>
            </a:r>
            <a:r>
              <a:rPr lang="pt-BR" sz="1400"/>
              <a:t> possui uma lista com os valores a serem interpolados, </a:t>
            </a:r>
            <a:r>
              <a:rPr lang="pt-BR" sz="1400" b="1"/>
              <a:t>key</a:t>
            </a:r>
            <a:r>
              <a:rPr lang="pt-BR" sz="1400"/>
              <a:t> possui uma lista respectiva de chaves dos valores em </a:t>
            </a:r>
            <a:r>
              <a:rPr lang="pt-BR" sz="1400" b="1"/>
              <a:t>keyValue</a:t>
            </a:r>
            <a:r>
              <a:rPr lang="pt-BR" sz="1400"/>
              <a:t>, a fração a ser interpolada vem de </a:t>
            </a:r>
            <a:r>
              <a:rPr lang="pt-BR" sz="1400" b="1"/>
              <a:t>set_fraction</a:t>
            </a:r>
            <a:r>
              <a:rPr lang="pt-BR" sz="1400"/>
              <a:t> que varia de zero a um. O campo </a:t>
            </a:r>
            <a:r>
              <a:rPr lang="pt-BR" sz="1400" b="1"/>
              <a:t>keyValue</a:t>
            </a:r>
            <a:r>
              <a:rPr lang="pt-BR" sz="1400"/>
              <a:t> deve conter exatamente tantas rotações 3D quanto os quadros-chave no key. O resultado final é definido no </a:t>
            </a:r>
            <a:r>
              <a:rPr lang="pt-BR" sz="1400" b="1"/>
              <a:t>value_changed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244" name="Google Shape;244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sp>
        <p:nvSpPr>
          <p:cNvPr id="245" name="Google Shape;245;p28"/>
          <p:cNvSpPr txBox="1"/>
          <p:nvPr/>
        </p:nvSpPr>
        <p:spPr>
          <a:xfrm>
            <a:off x="738875" y="3332500"/>
            <a:ext cx="4854600" cy="1400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OrientationInterpolator : X3DInterpolatorNode {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   [in]     set_fraction   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MFFloat    [in,out] key           []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MFRotation [in,out] keyValue      []   [-1,1] or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   [in,out] metadata      NULL [X3DMetadataObject]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SFRotation [out]    value_changed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Declaração ROUTE</a:t>
            </a:r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body" idx="1"/>
          </p:nvPr>
        </p:nvSpPr>
        <p:spPr>
          <a:xfrm>
            <a:off x="218650" y="838975"/>
            <a:ext cx="8656800" cy="75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Em X3D as conexões entre campos de um nó para campos de outros nós usando são realizadas pela instrução ROUTE.</a:t>
            </a:r>
            <a:endParaRPr sz="1900"/>
          </a:p>
        </p:txBody>
      </p:sp>
      <p:sp>
        <p:nvSpPr>
          <p:cNvPr id="253" name="Google Shape;253;p29"/>
          <p:cNvSpPr txBox="1">
            <a:spLocks noGrp="1"/>
          </p:cNvSpPr>
          <p:nvPr>
            <p:ph type="body" idx="1"/>
          </p:nvPr>
        </p:nvSpPr>
        <p:spPr>
          <a:xfrm>
            <a:off x="218650" y="2462373"/>
            <a:ext cx="8806200" cy="294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onde &lt;</a:t>
            </a:r>
            <a:r>
              <a:rPr lang="pt-BR" sz="1900" b="1"/>
              <a:t>fromNodeName</a:t>
            </a:r>
            <a:r>
              <a:rPr lang="pt-BR" sz="1900"/>
              <a:t>&gt; identifica o nó que irá gerar um evento, &lt;</a:t>
            </a:r>
            <a:r>
              <a:rPr lang="pt-BR" sz="1900" b="1"/>
              <a:t>fromFieldName</a:t>
            </a:r>
            <a:r>
              <a:rPr lang="pt-BR" sz="1900"/>
              <a:t>&gt; é o nome do campo do nó gerador do qual originará o evento, &lt;</a:t>
            </a:r>
            <a:r>
              <a:rPr lang="pt-BR" sz="1900" b="1"/>
              <a:t>toNodeName</a:t>
            </a:r>
            <a:r>
              <a:rPr lang="pt-BR" sz="1900"/>
              <a:t>&gt; identifica o nó que receberá um evento, e &lt;</a:t>
            </a:r>
            <a:r>
              <a:rPr lang="pt-BR" sz="1900" b="1"/>
              <a:t>toFieldName</a:t>
            </a:r>
            <a:r>
              <a:rPr lang="pt-BR" sz="1900"/>
              <a:t>&gt; identifica o campo no nó de destino que receberá o evento.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ROUTEs não são nós. A instrução ROUTE é uma construção para estabelecer caminhos de eventos entre campos especificados de nós.</a:t>
            </a:r>
            <a:endParaRPr sz="1900"/>
          </a:p>
        </p:txBody>
      </p:sp>
      <p:sp>
        <p:nvSpPr>
          <p:cNvPr id="254" name="Google Shape;254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sp>
        <p:nvSpPr>
          <p:cNvPr id="255" name="Google Shape;255;p29"/>
          <p:cNvSpPr txBox="1"/>
          <p:nvPr/>
        </p:nvSpPr>
        <p:spPr>
          <a:xfrm>
            <a:off x="474900" y="1794425"/>
            <a:ext cx="8195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5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ROUTE &lt;fromNodeName&gt; &lt;fromFieldName&gt; &lt;toNodeName&gt; &lt;toFieldName&gt;</a:t>
            </a:r>
            <a:endParaRPr sz="2100"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Sexta (e última)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sp>
        <p:nvSpPr>
          <p:cNvPr id="762" name="Google Shape;762;p74"/>
          <p:cNvSpPr/>
          <p:nvPr/>
        </p:nvSpPr>
        <p:spPr>
          <a:xfrm>
            <a:off x="285667" y="2399992"/>
            <a:ext cx="230511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triangulos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sp>
        <p:nvSpPr>
          <p:cNvPr id="769" name="Google Shape;769;p74"/>
          <p:cNvSpPr/>
          <p:nvPr/>
        </p:nvSpPr>
        <p:spPr>
          <a:xfrm>
            <a:off x="2962910" y="2399992"/>
            <a:ext cx="274060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box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2" name="Google Shape;762;p74">
            <a:extLst>
              <a:ext uri="{FF2B5EF4-FFF2-40B4-BE49-F238E27FC236}">
                <a16:creationId xmlns:a16="http://schemas.microsoft.com/office/drawing/2014/main" id="{89100981-2626-FB6D-F6EB-BF66AD56F810}"/>
              </a:ext>
            </a:extLst>
          </p:cNvPr>
          <p:cNvSpPr/>
          <p:nvPr/>
        </p:nvSpPr>
        <p:spPr>
          <a:xfrm>
            <a:off x="1316990" y="4745892"/>
            <a:ext cx="274060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onda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9F18C-B8F4-E3AD-52A1-432FB8B7A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50" y="861533"/>
            <a:ext cx="2305117" cy="1538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04EBB-5EBC-FC9C-963B-779C240FA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910" y="861532"/>
            <a:ext cx="2740606" cy="1538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CF0998-4C59-3F36-5094-FE6B6208E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640" y="861532"/>
            <a:ext cx="2676374" cy="1538460"/>
          </a:xfrm>
          <a:prstGeom prst="rect">
            <a:avLst/>
          </a:prstGeom>
        </p:spPr>
      </p:pic>
      <p:sp>
        <p:nvSpPr>
          <p:cNvPr id="7" name="Google Shape;769;p74">
            <a:extLst>
              <a:ext uri="{FF2B5EF4-FFF2-40B4-BE49-F238E27FC236}">
                <a16:creationId xmlns:a16="http://schemas.microsoft.com/office/drawing/2014/main" id="{8FEDDB7B-3612-C19C-2DB4-BB81016EAD10}"/>
              </a:ext>
            </a:extLst>
          </p:cNvPr>
          <p:cNvSpPr/>
          <p:nvPr/>
        </p:nvSpPr>
        <p:spPr>
          <a:xfrm>
            <a:off x="6075640" y="2399992"/>
            <a:ext cx="267637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esferas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CC104B40-F420-FA6A-F6E5-251C155CE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6990" y="2931166"/>
            <a:ext cx="2740606" cy="1814726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8BB55332-6F50-CBF1-8B81-0E556B213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5021" y="2931166"/>
            <a:ext cx="2841238" cy="1814726"/>
          </a:xfrm>
          <a:prstGeom prst="rect">
            <a:avLst/>
          </a:prstGeom>
        </p:spPr>
      </p:pic>
      <p:sp>
        <p:nvSpPr>
          <p:cNvPr id="12" name="Google Shape;762;p74">
            <a:extLst>
              <a:ext uri="{FF2B5EF4-FFF2-40B4-BE49-F238E27FC236}">
                <a16:creationId xmlns:a16="http://schemas.microsoft.com/office/drawing/2014/main" id="{3BDE00E7-03A8-C9A6-08A1-8A0AE5482B18}"/>
              </a:ext>
            </a:extLst>
          </p:cNvPr>
          <p:cNvSpPr/>
          <p:nvPr/>
        </p:nvSpPr>
        <p:spPr>
          <a:xfrm>
            <a:off x="4655021" y="4745892"/>
            <a:ext cx="284123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piramide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sp>
        <p:nvSpPr>
          <p:cNvPr id="568" name="Google Shape;568;p62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69" name="Google Shape;569;p62"/>
          <p:cNvSpPr txBox="1">
            <a:spLocks noGrp="1"/>
          </p:cNvSpPr>
          <p:nvPr>
            <p:ph type="body" idx="2"/>
          </p:nvPr>
        </p:nvSpPr>
        <p:spPr>
          <a:xfrm>
            <a:off x="1567650" y="4197095"/>
            <a:ext cx="6119700" cy="95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7EC3-6366-75D0-ED0F-20CF1A2A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96984-7871-169F-529B-DFF1CBA47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Anyway, fortunately, this wasn’t too difficult to figure out. It’s emulated in a modern shader by calculating the depth of the vertex in view space and then doing an inverse lerp to get back a fog density value which we output to the fragment shader</a:t>
            </a:r>
          </a:p>
          <a:p>
            <a:pPr algn="l"/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vec4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mul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u_modelView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vec4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a_position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)); </a:t>
            </a:r>
            <a:r>
              <a:rPr lang="en-US" b="1" i="0">
                <a:solidFill>
                  <a:srgbClr val="00BB00"/>
                </a:solidFill>
                <a:effectLst/>
                <a:latin typeface="Source Code Pro" panose="020F0502020204030204" pitchFamily="34" charset="0"/>
              </a:rPr>
              <a:t>float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abs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z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/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w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v_fogDensity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clamp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u_fogDepthMax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/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u_fogDepthMin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u_fogDepthMax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0.0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</a:p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In the fragment shader we just mix this with the output </a:t>
            </a:r>
            <a:r>
              <a:rPr lang="en-US" b="0" i="0" err="1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colour</a:t>
            </a:r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 we’d usually render out</a:t>
            </a:r>
          </a:p>
          <a:p>
            <a:pPr algn="l"/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vec3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output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mix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color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rgb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u_fogColor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rgb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v_fogDensity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</a:p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Combing this with all our above techniques we get our output image minus the CRT image effect</a:t>
            </a:r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43786-E272-ADDA-46B7-5E8288A890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526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Talvez interesse</a:t>
            </a:r>
            <a:endParaRPr/>
          </a:p>
        </p:txBody>
      </p:sp>
      <p:sp>
        <p:nvSpPr>
          <p:cNvPr id="576" name="Google Shape;576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577" name="Google Shape;5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01" y="1190731"/>
            <a:ext cx="3503495" cy="23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371" y="1115850"/>
            <a:ext cx="3422778" cy="243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108" y="3578102"/>
            <a:ext cx="2763036" cy="198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326" y="3689509"/>
            <a:ext cx="3080647" cy="1982266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3"/>
          <p:cNvSpPr txBox="1"/>
          <p:nvPr/>
        </p:nvSpPr>
        <p:spPr>
          <a:xfrm>
            <a:off x="2842425" y="63425"/>
            <a:ext cx="586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7"/>
              </a:rPr>
              <a:t>https://www.inf.pucrs.br/pinho/CG/SlidesEmPDF/CurvasParametricas.pdf</a:t>
            </a:r>
            <a:r>
              <a:rPr lang="pt-BR" sz="1200"/>
              <a:t> </a:t>
            </a:r>
            <a:endParaRPr sz="1200"/>
          </a:p>
        </p:txBody>
      </p:sp>
      <p:sp>
        <p:nvSpPr>
          <p:cNvPr id="582" name="Google Shape;582;p63"/>
          <p:cNvSpPr txBox="1"/>
          <p:nvPr/>
        </p:nvSpPr>
        <p:spPr>
          <a:xfrm>
            <a:off x="0" y="451825"/>
            <a:ext cx="897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me lembro bem se falei que curva paramétrica era muito cedo para falar, mas pelo que estou vendo outros cursos da área puxam o assunto agora, então talvez seja o momento. Depois tem a parte de superfícies que diferenciamos algumas delas e voltamos a falar de paramétricas e etc.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 Adicionais</a:t>
            </a:r>
            <a:endParaRPr/>
          </a:p>
        </p:txBody>
      </p:sp>
      <p:sp>
        <p:nvSpPr>
          <p:cNvPr id="588" name="Google Shape;588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Aura Conci -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http://www.ic.uff.br/~aconci/Hermite-Splines.pdf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Soraia: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https://www.inf.pucrs.br/~smusse/CG/PDFs/Aula_Curvas.pdf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Pinho: 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https://www.inf.pucrs.br/pinho/CG/SlidesEmPDF/CurvasParametricas.pdf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89" name="Google Shape;589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Design : CAD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390550" y="5170801"/>
            <a:ext cx="84282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1700"/>
              <a:t>Aston Martin One - 77 Surfacing - Alias, por Ankishu Gupta</a:t>
            </a:r>
            <a:endParaRPr sz="1700"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00" y="1196730"/>
            <a:ext cx="8839200" cy="3727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Use funções de interpolação para criar curva</a:t>
            </a:r>
            <a:endParaRPr/>
          </a:p>
        </p:txBody>
      </p:sp>
      <p:sp>
        <p:nvSpPr>
          <p:cNvPr id="595" name="Google Shape;595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Fórmula geral para um esquema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particular de interpolação: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Coeficientes </a:t>
            </a:r>
            <a:r>
              <a:rPr lang="pt-BR" b="1"/>
              <a:t>p</a:t>
            </a:r>
            <a:r>
              <a:rPr lang="pt-BR" b="1" baseline="-25000"/>
              <a:t>i</a:t>
            </a:r>
            <a:r>
              <a:rPr lang="pt-BR"/>
              <a:t> podem ser pontos e vetores, não apenas valores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</a:t>
            </a:r>
            <a:r>
              <a:rPr lang="pt-BR" baseline="-25000"/>
              <a:t>i</a:t>
            </a:r>
            <a:r>
              <a:rPr lang="pt-BR"/>
              <a:t>(t) são funções para interpolação.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96" name="Google Shape;596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pic>
        <p:nvPicPr>
          <p:cNvPr id="597" name="Google Shape;59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1964" y="838985"/>
            <a:ext cx="2597150" cy="10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877845"/>
            <a:ext cx="8328488" cy="103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As curvas envolvidas nesses caminhos devem ser </a:t>
            </a:r>
            <a:r>
              <a:rPr lang="pt-BR" sz="3000" b="1">
                <a:solidFill>
                  <a:srgbClr val="0000FF"/>
                </a:solidFill>
              </a:rPr>
              <a:t>suaves</a:t>
            </a:r>
            <a:r>
              <a:rPr lang="pt-BR" sz="3000"/>
              <a:t>, como mostrado nos exemplos.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Mas o que significa ser suave do ponto de vista matemático?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Vamos relembrar!</a:t>
            </a:r>
            <a:endParaRPr sz="3000"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O caminho da bolinha é uma curva suave? Por que? </a:t>
            </a:r>
            <a:endParaRPr sz="2400"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88" name="Google Shape;88;p11" title="Aula 14   Curva não contínu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13" y="1429073"/>
            <a:ext cx="5610067" cy="4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2675</Words>
  <Application>Microsoft Macintosh PowerPoint</Application>
  <PresentationFormat>On-screen Show (16:10)</PresentationFormat>
  <Paragraphs>374</Paragraphs>
  <Slides>70</Slides>
  <Notes>69</Notes>
  <HiddenSlides>15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Consolas</vt:lpstr>
      <vt:lpstr>Source Code Pro</vt:lpstr>
      <vt:lpstr>Verdana</vt:lpstr>
      <vt:lpstr>Courier New</vt:lpstr>
      <vt:lpstr>Roboto</vt:lpstr>
      <vt:lpstr>Georgia</vt:lpstr>
      <vt:lpstr>Arial</vt:lpstr>
      <vt:lpstr>Merriweather Sans</vt:lpstr>
      <vt:lpstr>Libre Baskerville</vt:lpstr>
      <vt:lpstr>Personalizar design</vt:lpstr>
      <vt:lpstr>PowerPoint Presentation</vt:lpstr>
      <vt:lpstr>Kahoot</vt:lpstr>
      <vt:lpstr>Curvas e Animações</vt:lpstr>
      <vt:lpstr>Caminhos de Câmeras</vt:lpstr>
      <vt:lpstr>Caminhos de Câmeras</vt:lpstr>
      <vt:lpstr>Fontes de Texto Vetoriais</vt:lpstr>
      <vt:lpstr>Design : CAD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Exercício</vt:lpstr>
      <vt:lpstr>Exercício</vt:lpstr>
      <vt:lpstr>Splines</vt:lpstr>
      <vt:lpstr>Spline de um verdadeiro desenhista</vt:lpstr>
      <vt:lpstr>Splines</vt:lpstr>
      <vt:lpstr>Tópicos sobre Splines</vt:lpstr>
      <vt:lpstr>Objetivo Interpolar Valores</vt:lpstr>
      <vt:lpstr>Interpolação do vizinho mais próximo</vt:lpstr>
      <vt:lpstr>Interpolação Linear</vt:lpstr>
      <vt:lpstr>Interpolação Suave ?</vt:lpstr>
      <vt:lpstr>Interpolação Cúbica de Hermite</vt:lpstr>
      <vt:lpstr>Interpolação Cúbica de Hermite</vt:lpstr>
      <vt:lpstr>Curvas de Hermite</vt:lpstr>
      <vt:lpstr>Curvas de Hermite</vt:lpstr>
      <vt:lpstr>Interpolação Polinomial Cúbica</vt:lpstr>
      <vt:lpstr>Interpolação Polinomial Cúbica</vt:lpstr>
      <vt:lpstr>Resolvendo os coeficientes polinomiais</vt:lpstr>
      <vt:lpstr>Resolvendo os coeficientes polinomiais</vt:lpstr>
      <vt:lpstr>Forma Matricial para Função de Hermite</vt:lpstr>
      <vt:lpstr>Interpretação 1</vt:lpstr>
      <vt:lpstr>Interpretação 2</vt:lpstr>
      <vt:lpstr>Base da Função de Hermite</vt:lpstr>
      <vt:lpstr>Recapitulando: Interpolação Cúbica de Hermite</vt:lpstr>
      <vt:lpstr>Funções Interpoladoras de Hermite</vt:lpstr>
      <vt:lpstr>Funções Simples</vt:lpstr>
      <vt:lpstr>Interpolação Spline de Hermite</vt:lpstr>
      <vt:lpstr>Interpolação Catmull-Rom</vt:lpstr>
      <vt:lpstr>Interpolação Catmull-Rom</vt:lpstr>
      <vt:lpstr>Interpolação Catmull-Rom</vt:lpstr>
      <vt:lpstr>Interpolação Catmull-Rom</vt:lpstr>
      <vt:lpstr>Spline de Catmull-Rom</vt:lpstr>
      <vt:lpstr>Explicando Continuidade</vt:lpstr>
      <vt:lpstr>Interpolando Pontos e Vetores</vt:lpstr>
      <vt:lpstr>É possível interpolar pontos tão fácil quanto valores ?</vt:lpstr>
      <vt:lpstr>É possível interpolar pontos tão fácil quanto valores ?</vt:lpstr>
      <vt:lpstr>É possível interpolar pontos tão fácil quanto valores ?</vt:lpstr>
      <vt:lpstr>Curvas Paramétricas</vt:lpstr>
      <vt:lpstr>Curvas Paramétricas</vt:lpstr>
      <vt:lpstr>Curvas Paramétricas</vt:lpstr>
      <vt:lpstr>Forma Matricial para o Espaço de Curva Catmull-Rom</vt:lpstr>
      <vt:lpstr>Forma Matricial para o Espaço de Curva Catmull-Rom</vt:lpstr>
      <vt:lpstr>Funções Interpoladoras Catmull-Rom</vt:lpstr>
      <vt:lpstr>Re-parametrização</vt:lpstr>
      <vt:lpstr>Double Buffering</vt:lpstr>
      <vt:lpstr>Double Buffering</vt:lpstr>
      <vt:lpstr>Novos Nós X3D : TimeSensor</vt:lpstr>
      <vt:lpstr>Novos Nós X3D : SplinePositionInterpolator</vt:lpstr>
      <vt:lpstr>Novos Nós X3D : OrientationInterpolator</vt:lpstr>
      <vt:lpstr>Declaração ROUTE</vt:lpstr>
      <vt:lpstr>Sexta (e última) parte do projeto 1</vt:lpstr>
      <vt:lpstr>PowerPoint Presentation</vt:lpstr>
      <vt:lpstr>FOG</vt:lpstr>
      <vt:lpstr>Talvez interesse</vt:lpstr>
      <vt:lpstr>Referências Adicionais</vt:lpstr>
      <vt:lpstr>Use funções de interpolação para criar curva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12</cp:revision>
  <dcterms:modified xsi:type="dcterms:W3CDTF">2023-04-17T21:30:27Z</dcterms:modified>
</cp:coreProperties>
</file>